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</p:sldIdLst>
  <p:sldSz cy="5143500" cx="9144000"/>
  <p:notesSz cx="6858000" cy="9144000"/>
  <p:embeddedFontLst>
    <p:embeddedFont>
      <p:font typeface="Proxima Nova"/>
      <p:regular r:id="rId54"/>
      <p:bold r:id="rId55"/>
      <p:italic r:id="rId56"/>
      <p:boldItalic r:id="rId57"/>
    </p:embeddedFont>
    <p:embeddedFont>
      <p:font typeface="Roboto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Roboto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ProximaNova-bold.fntdata"/><Relationship Id="rId10" Type="http://schemas.openxmlformats.org/officeDocument/2006/relationships/slide" Target="slides/slide6.xml"/><Relationship Id="rId54" Type="http://schemas.openxmlformats.org/officeDocument/2006/relationships/font" Target="fonts/ProximaNova-regular.fntdata"/><Relationship Id="rId13" Type="http://schemas.openxmlformats.org/officeDocument/2006/relationships/slide" Target="slides/slide9.xml"/><Relationship Id="rId57" Type="http://schemas.openxmlformats.org/officeDocument/2006/relationships/font" Target="fonts/ProximaNova-boldItalic.fntdata"/><Relationship Id="rId12" Type="http://schemas.openxmlformats.org/officeDocument/2006/relationships/slide" Target="slides/slide8.xml"/><Relationship Id="rId56" Type="http://schemas.openxmlformats.org/officeDocument/2006/relationships/font" Target="fonts/ProximaNova-italic.fntdata"/><Relationship Id="rId15" Type="http://schemas.openxmlformats.org/officeDocument/2006/relationships/slide" Target="slides/slide11.xml"/><Relationship Id="rId59" Type="http://schemas.openxmlformats.org/officeDocument/2006/relationships/font" Target="fonts/Roboto-bold.fntdata"/><Relationship Id="rId14" Type="http://schemas.openxmlformats.org/officeDocument/2006/relationships/slide" Target="slides/slide10.xml"/><Relationship Id="rId58" Type="http://schemas.openxmlformats.org/officeDocument/2006/relationships/font" Target="fonts/Robot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e29df23e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de29df23e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e29df23e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de29df23e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e29df23e_0_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e29df23e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e29df23e_0_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e29df23e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e29df23e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e29df23e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e29df23e_0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de29df23e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e29df23e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e29df23e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e29df23e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e29df23e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e29df23e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de29df23e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e29df23e_0_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e29df23e_0_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e29df23e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e29df23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29df23e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e29df23e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e29df23e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e29df23e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e29df23e_0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e29df23e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de29df23e_0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de29df23e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de29df23e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de29df23e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e29df23e_0_8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e29df23e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e29df23e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e29df23e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e29df23e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e29df23e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e29df23e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e29df23e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e29df23e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e29df23e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de29df23e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de29df23e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e29df23e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e29df23e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e29df23e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e29df23e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e29df23e_0_8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de29df23e_0_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de29df23e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de29df23e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e29df23e_0_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e29df23e_0_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de29df23e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de29df23e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de29df23e_0_9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de29df23e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e29df23e_0_9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de29df23e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e29df23e_0_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e29df23e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de29df23e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de29df23e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e29df23e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de29df23e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de29df23e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de29df23e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de29df23e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de29df23e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de29df23e_0_9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de29df23e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de29df23e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de29df23e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e29df23e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e29df23e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de29df23e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de29df23e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de29df23e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de29df23e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e29df23e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de29df23e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de29df23e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de29df23e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de29df23e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de29df23e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de29df23e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de29df23e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e29df23e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e29df23e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e29df23e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e29df23e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e29df23e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e29df23e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e29df23e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de29df23e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-scm.com/book/en/v2/Getting-Started-Installing-Git" TargetMode="External"/><Relationship Id="rId4" Type="http://schemas.openxmlformats.org/officeDocument/2006/relationships/hyperlink" Target="https://git-scm.com/book/en/v2/Getting-Started-Installing-Git" TargetMode="External"/><Relationship Id="rId5" Type="http://schemas.openxmlformats.org/officeDocument/2006/relationships/hyperlink" Target="https://brew.sh/index_vi.html" TargetMode="External"/><Relationship Id="rId6" Type="http://schemas.openxmlformats.org/officeDocument/2006/relationships/hyperlink" Target="https://brew.sh/index_vi.html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2654400" y="1938050"/>
            <a:ext cx="3835200" cy="82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GIT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2461800" y="3190650"/>
            <a:ext cx="43089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VERSION  CONTROL SYSTEM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Commit Code</a:t>
            </a:r>
            <a:endParaRPr sz="1800"/>
          </a:p>
        </p:txBody>
      </p:sp>
      <p:sp>
        <p:nvSpPr>
          <p:cNvPr id="116" name="Google Shape;116;p22"/>
          <p:cNvSpPr txBox="1"/>
          <p:nvPr/>
        </p:nvSpPr>
        <p:spPr>
          <a:xfrm>
            <a:off x="774225" y="1040550"/>
            <a:ext cx="7313400" cy="286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400">
                <a:solidFill>
                  <a:srgbClr val="4E44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Stores the </a:t>
            </a:r>
            <a:r>
              <a:rPr b="1" lang="vi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current contents</a:t>
            </a:r>
            <a:r>
              <a:rPr lang="vi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vi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of the index</a:t>
            </a:r>
            <a:r>
              <a:rPr lang="vi" sz="2400">
                <a:solidFill>
                  <a:srgbClr val="4E44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in a new commit along with </a:t>
            </a:r>
            <a:r>
              <a:rPr b="1" lang="vi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vi" sz="2400">
                <a:solidFill>
                  <a:srgbClr val="4E44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vi" sz="2400">
                <a:solidFill>
                  <a:srgbClr val="0000F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log message</a:t>
            </a:r>
            <a:r>
              <a:rPr lang="vi" sz="2400">
                <a:solidFill>
                  <a:srgbClr val="4E443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from the user describing the changes.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Commit Code</a:t>
            </a:r>
            <a:endParaRPr sz="180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225" y="956250"/>
            <a:ext cx="4263224" cy="39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Commit Code</a:t>
            </a:r>
            <a:endParaRPr sz="18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575" y="1040100"/>
            <a:ext cx="4140943" cy="3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Fetch</a:t>
            </a:r>
            <a:endParaRPr sz="1800"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8100" y="961200"/>
            <a:ext cx="3679601" cy="3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Pull (Update)</a:t>
            </a:r>
            <a:endParaRPr sz="1800"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550" y="1099275"/>
            <a:ext cx="4050224" cy="39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Pull (Update)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50" y="1109150"/>
            <a:ext cx="63436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Push</a:t>
            </a:r>
            <a:endParaRPr sz="1800"/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750" y="1030225"/>
            <a:ext cx="4634651" cy="394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Push</a:t>
            </a:r>
            <a:endParaRPr sz="18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475" y="1030225"/>
            <a:ext cx="4817089" cy="3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sp>
        <p:nvSpPr>
          <p:cNvPr id="164" name="Google Shape;164;p30"/>
          <p:cNvSpPr txBox="1"/>
          <p:nvPr/>
        </p:nvSpPr>
        <p:spPr>
          <a:xfrm>
            <a:off x="374800" y="892625"/>
            <a:ext cx="4635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User 1 commit 2 line (10 &amp; 11) from Bitbucket server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700" y="1438375"/>
            <a:ext cx="6657975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1" name="Google Shape;171;p31"/>
          <p:cNvSpPr txBox="1"/>
          <p:nvPr/>
        </p:nvSpPr>
        <p:spPr>
          <a:xfrm>
            <a:off x="414250" y="892625"/>
            <a:ext cx="62085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User 2 commit 1 line (10) from other tool (IntelliJ)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875" y="1395225"/>
            <a:ext cx="4978032" cy="36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Git - VCS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69800" cy="37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What is Git?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Setup Git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Git Flow</a:t>
            </a:r>
            <a:endParaRPr sz="11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Clone source code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Commit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Fetch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Pull (Update)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Push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Handling conflict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Branch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Merge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Rebase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Pull Request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Tag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100"/>
              <a:buFont typeface="Roboto"/>
              <a:buChar char="●"/>
            </a:pPr>
            <a:r>
              <a:rPr lang="vi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Stash</a:t>
            </a:r>
            <a:endParaRPr sz="11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sp>
        <p:nvSpPr>
          <p:cNvPr id="178" name="Google Shape;178;p32"/>
          <p:cNvSpPr txBox="1"/>
          <p:nvPr/>
        </p:nvSpPr>
        <p:spPr>
          <a:xfrm>
            <a:off x="286025" y="745775"/>
            <a:ext cx="5661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User 2 pull code from server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375" y="1390175"/>
            <a:ext cx="5595895" cy="364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777925"/>
            <a:ext cx="63436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sp>
        <p:nvSpPr>
          <p:cNvPr id="190" name="Google Shape;190;p34"/>
          <p:cNvSpPr txBox="1"/>
          <p:nvPr/>
        </p:nvSpPr>
        <p:spPr>
          <a:xfrm>
            <a:off x="379725" y="823550"/>
            <a:ext cx="48822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Code will be conflict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625" y="1168850"/>
            <a:ext cx="4582749" cy="36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sp>
        <p:nvSpPr>
          <p:cNvPr id="197" name="Google Shape;197;p35"/>
          <p:cNvSpPr txBox="1"/>
          <p:nvPr/>
        </p:nvSpPr>
        <p:spPr>
          <a:xfrm>
            <a:off x="409300" y="798900"/>
            <a:ext cx="42609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Click </a:t>
            </a:r>
            <a:r>
              <a:rPr b="1"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Merge...</a:t>
            </a:r>
            <a:endParaRPr b="1"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4300" y="1281775"/>
            <a:ext cx="6612496" cy="37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sp>
        <p:nvSpPr>
          <p:cNvPr id="204" name="Google Shape;204;p36"/>
          <p:cNvSpPr txBox="1"/>
          <p:nvPr/>
        </p:nvSpPr>
        <p:spPr>
          <a:xfrm>
            <a:off x="0" y="803825"/>
            <a:ext cx="65490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Alert will be shown when all conflict resolved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" name="Google Shape;2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263" y="1252050"/>
            <a:ext cx="6729487" cy="377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900" y="1074600"/>
            <a:ext cx="5083645" cy="39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4725"/>
            <a:ext cx="8839197" cy="1968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625" y="1084475"/>
            <a:ext cx="4533580" cy="3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425" y="936525"/>
            <a:ext cx="4928814" cy="39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Handling Conflict</a:t>
            </a:r>
            <a:endParaRPr sz="1800"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8575"/>
            <a:ext cx="8839203" cy="1573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What is GIT?</a:t>
            </a:r>
            <a:endParaRPr sz="1800"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25750"/>
            <a:ext cx="8520600" cy="35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b="1" lang="vi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Version Control System (VCS)</a:t>
            </a:r>
            <a:r>
              <a:rPr lang="vi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is a software that helps software developers to work together and maintain a complete history of their work.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Roboto"/>
              <a:buChar char="●"/>
            </a:pPr>
            <a:r>
              <a:rPr lang="vi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Git is a free and open source distributed version control system designed to handle everything from small to very large projects with speed and efficiency.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41" name="Google Shape;241;p42"/>
          <p:cNvSpPr txBox="1"/>
          <p:nvPr/>
        </p:nvSpPr>
        <p:spPr>
          <a:xfrm>
            <a:off x="961650" y="483275"/>
            <a:ext cx="619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Branching is a feature available in most modern version control systems. Branching is a feature available in most modern version control systems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375" y="1119000"/>
            <a:ext cx="4174008" cy="394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Create Branch</a:t>
            </a:r>
            <a:endParaRPr sz="15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54" name="Google Shape;254;p44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Create Branch</a:t>
            </a:r>
            <a:endParaRPr sz="1500"/>
          </a:p>
        </p:txBody>
      </p:sp>
      <p:pic>
        <p:nvPicPr>
          <p:cNvPr id="255" name="Google Shape;2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775" y="1916725"/>
            <a:ext cx="21145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5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61" name="Google Shape;261;p45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Create Branch</a:t>
            </a:r>
            <a:endParaRPr sz="1500"/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700" y="1527150"/>
            <a:ext cx="3571875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68" name="Google Shape;268;p46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Create Branch</a:t>
            </a:r>
            <a:endParaRPr sz="1500"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50" y="1566600"/>
            <a:ext cx="8839200" cy="1469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75" name="Google Shape;275;p47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Switch between branches</a:t>
            </a:r>
            <a:endParaRPr sz="1500"/>
          </a:p>
        </p:txBody>
      </p:sp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325" y="1576475"/>
            <a:ext cx="245745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82" name="Google Shape;282;p48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Switch between branches</a:t>
            </a:r>
            <a:endParaRPr sz="15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83" name="Google Shape;2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000" y="1581400"/>
            <a:ext cx="3971925" cy="2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89" name="Google Shape;289;p49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Switch between branches</a:t>
            </a:r>
            <a:endParaRPr sz="1500"/>
          </a:p>
        </p:txBody>
      </p:sp>
      <p:pic>
        <p:nvPicPr>
          <p:cNvPr id="290" name="Google Shape;2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075" y="1443300"/>
            <a:ext cx="463867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0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296" name="Google Shape;296;p50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Delete a branch</a:t>
            </a:r>
            <a:endParaRPr sz="1500"/>
          </a:p>
        </p:txBody>
      </p:sp>
      <p:pic>
        <p:nvPicPr>
          <p:cNvPr id="297" name="Google Shape;2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5888" y="1527125"/>
            <a:ext cx="4124325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1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303" name="Google Shape;303;p51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Delete a branch</a:t>
            </a:r>
            <a:endParaRPr sz="1500"/>
          </a:p>
        </p:txBody>
      </p:sp>
      <p:pic>
        <p:nvPicPr>
          <p:cNvPr id="304" name="Google Shape;3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650" y="1885950"/>
            <a:ext cx="39624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941900"/>
            <a:ext cx="8520600" cy="3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vi" sz="1050" u="sng">
                <a:solidFill>
                  <a:srgbClr val="3572B0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https://git-scm.com/book/en/v2/Getting-Started-Installing-Git</a:t>
            </a:r>
            <a:endParaRPr/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 u="sng">
              <a:solidFill>
                <a:srgbClr val="3572B0"/>
              </a:solidFill>
              <a:latin typeface="Roboto"/>
              <a:ea typeface="Roboto"/>
              <a:cs typeface="Roboto"/>
              <a:sym typeface="Roboto"/>
              <a:hlinkClick r:id="rId4"/>
            </a:endParaRPr>
          </a:p>
          <a:p>
            <a:pPr indent="-295275" lvl="0" marL="457200" rtl="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Install via Homebrew: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Install Homebrew from this URL: </a:t>
            </a:r>
            <a:r>
              <a:rPr lang="vi" sz="1050" u="sng">
                <a:solidFill>
                  <a:srgbClr val="3572B0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https://brew.sh/index_vi.html</a:t>
            </a:r>
            <a:endParaRPr sz="1050" u="sng">
              <a:solidFill>
                <a:srgbClr val="3572B0"/>
              </a:solidFill>
              <a:latin typeface="Roboto"/>
              <a:ea typeface="Roboto"/>
              <a:cs typeface="Roboto"/>
              <a:sym typeface="Roboto"/>
              <a:hlinkClick r:id="rId6"/>
            </a:endParaRPr>
          </a:p>
          <a:p>
            <a:pPr indent="-295275" lvl="0" marL="457200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●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- Install git: </a:t>
            </a:r>
            <a:r>
              <a:rPr i="1" lang="vi" sz="105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brew install git</a:t>
            </a:r>
            <a:endParaRPr i="1" sz="105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Setup GIT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2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310" name="Google Shape;310;p52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Rename a branch</a:t>
            </a:r>
            <a:endParaRPr sz="1500"/>
          </a:p>
        </p:txBody>
      </p:sp>
      <p:pic>
        <p:nvPicPr>
          <p:cNvPr id="311" name="Google Shape;3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92625"/>
            <a:ext cx="3781425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2650" y="1797425"/>
            <a:ext cx="35718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3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Branch</a:t>
            </a:r>
            <a:endParaRPr sz="1800"/>
          </a:p>
        </p:txBody>
      </p:sp>
      <p:sp>
        <p:nvSpPr>
          <p:cNvPr id="318" name="Google Shape;318;p53"/>
          <p:cNvSpPr txBox="1"/>
          <p:nvPr>
            <p:ph type="title"/>
          </p:nvPr>
        </p:nvSpPr>
        <p:spPr>
          <a:xfrm>
            <a:off x="311700" y="8926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500"/>
              <a:t>Rename a branch</a:t>
            </a:r>
            <a:endParaRPr sz="1500"/>
          </a:p>
        </p:txBody>
      </p:sp>
      <p:pic>
        <p:nvPicPr>
          <p:cNvPr id="319" name="Google Shape;31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1275" y="1808225"/>
            <a:ext cx="3771900" cy="12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4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25" name="Google Shape;325;p54"/>
          <p:cNvSpPr txBox="1"/>
          <p:nvPr/>
        </p:nvSpPr>
        <p:spPr>
          <a:xfrm>
            <a:off x="0" y="532600"/>
            <a:ext cx="5355600" cy="11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User 1 create a new branch "tin/VN-0001"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5275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User 1 working and commit on it.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3900"/>
            <a:ext cx="8839204" cy="220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pic>
        <p:nvPicPr>
          <p:cNvPr id="332" name="Google Shape;3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975" y="1651600"/>
            <a:ext cx="378142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5"/>
          <p:cNvSpPr txBox="1"/>
          <p:nvPr/>
        </p:nvSpPr>
        <p:spPr>
          <a:xfrm>
            <a:off x="0" y="310675"/>
            <a:ext cx="6302400" cy="13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User 1 check out to a branch want to merge code into. Ex: master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39" name="Google Shape;339;p56"/>
          <p:cNvSpPr txBox="1"/>
          <p:nvPr/>
        </p:nvSpPr>
        <p:spPr>
          <a:xfrm>
            <a:off x="0" y="0"/>
            <a:ext cx="4196700" cy="198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Notes: Yellow label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1400"/>
            <a:ext cx="8839202" cy="2196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7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46" name="Google Shape;346;p57"/>
          <p:cNvSpPr txBox="1"/>
          <p:nvPr/>
        </p:nvSpPr>
        <p:spPr>
          <a:xfrm>
            <a:off x="0" y="0"/>
            <a:ext cx="3333600" cy="19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Select Merge Changes...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6000" y="1045025"/>
            <a:ext cx="3634738" cy="394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53" name="Google Shape;353;p58"/>
          <p:cNvSpPr txBox="1"/>
          <p:nvPr/>
        </p:nvSpPr>
        <p:spPr>
          <a:xfrm>
            <a:off x="0" y="0"/>
            <a:ext cx="30426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Select branch want to merge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0" y="1045025"/>
            <a:ext cx="44291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60" name="Google Shape;360;p59"/>
          <p:cNvSpPr txBox="1"/>
          <p:nvPr/>
        </p:nvSpPr>
        <p:spPr>
          <a:xfrm>
            <a:off x="0" y="0"/>
            <a:ext cx="3205500" cy="200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Resolve conflict if this step has conflict.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1" name="Google Shape;3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475" y="1641750"/>
            <a:ext cx="5633700" cy="3021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0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67" name="Google Shape;367;p60"/>
          <p:cNvSpPr txBox="1"/>
          <p:nvPr/>
        </p:nvSpPr>
        <p:spPr>
          <a:xfrm>
            <a:off x="0" y="0"/>
            <a:ext cx="5099100" cy="19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Code is merged from "tin/VN-0001" to "master"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0600"/>
            <a:ext cx="8839204" cy="2098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1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Merge</a:t>
            </a:r>
            <a:endParaRPr sz="1800"/>
          </a:p>
        </p:txBody>
      </p:sp>
      <p:sp>
        <p:nvSpPr>
          <p:cNvPr id="374" name="Google Shape;374;p61"/>
          <p:cNvSpPr txBox="1"/>
          <p:nvPr/>
        </p:nvSpPr>
        <p:spPr>
          <a:xfrm>
            <a:off x="0" y="0"/>
            <a:ext cx="40389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5275" lvl="0" marL="457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Roboto"/>
              <a:buChar char="■"/>
            </a:pPr>
            <a:r>
              <a:rPr lang="vi" sz="105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Push code to server</a:t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3925" y="1064750"/>
            <a:ext cx="4800303" cy="3755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981350"/>
            <a:ext cx="85206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GIT Flow</a:t>
            </a:r>
            <a:endParaRPr sz="18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81345"/>
            <a:ext cx="8520600" cy="3725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661" y="892625"/>
            <a:ext cx="5097339" cy="41818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Local repository And Remote repository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Usage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271225" y="1152475"/>
            <a:ext cx="8561100" cy="37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Command line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https://axonvibe.atlassian.net/wiki/spaces/~thuy.nguyen/pages/300122316/Command+Line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vi"/>
              <a:t>Source Tree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https://axonvibe.atlassian.net/wiki/spaces/~thuy.nguyen/pages/300122320/Source+Tree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vi"/>
              <a:t>IntelliJ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https://axonvibe.atlassian.net/wiki/spaces/~thuy.nguyen/pages/301105153/IntelliJ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965600"/>
            <a:ext cx="8520600" cy="3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Clone Source Code</a:t>
            </a:r>
            <a:endParaRPr sz="180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026" y="917251"/>
            <a:ext cx="6168224" cy="40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3727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/>
              <a:t>Clone Source Code</a:t>
            </a:r>
            <a:endParaRPr sz="1800"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924050"/>
            <a:ext cx="710565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